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Libre Franklin"/>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ibreFranklin-bold.fntdata"/><Relationship Id="rId25" Type="http://schemas.openxmlformats.org/officeDocument/2006/relationships/font" Target="fonts/LibreFranklin-regular.fntdata"/><Relationship Id="rId28" Type="http://schemas.openxmlformats.org/officeDocument/2006/relationships/font" Target="fonts/LibreFranklin-boldItalic.fntdata"/><Relationship Id="rId27" Type="http://schemas.openxmlformats.org/officeDocument/2006/relationships/font" Target="fonts/LibreFranklin-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ea1f7ce87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1ea1f7ce87_2_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1ea1f7ce8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1ea1f7ce8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1ea1f7ce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1ea1f7ce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ad75ee3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ad75ee3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1ea1f7ce8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1ea1f7ce8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ac4c4c33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3ac4c4c33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1ea1f7ce87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1ea1f7ce87_2_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ea1f7ce87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1ea1f7ce87_2_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ea1f7ce87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21ea1f7ce87_2_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1ea1f7ce87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1ea1f7ce87_2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ea1f7ce87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ea1f7ce87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1ea1f7ce8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1ea1f7ce8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1ea1f7ce87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1ea1f7ce87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1ea1f7ce8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21ea1f7ce87_2_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1ea1f7ce87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21ea1f7ce87_2_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1ea1f7ce87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21ea1f7ce87_2_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1ea1f7ce87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21ea1f7ce87_2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1ea1f7ce87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21ea1f7ce87_2_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1ea1f7ce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1ea1f7ce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822960" y="1581151"/>
            <a:ext cx="7543800" cy="2820600"/>
          </a:xfrm>
          <a:prstGeom prst="rect">
            <a:avLst/>
          </a:prstGeom>
          <a:noFill/>
          <a:ln>
            <a:noFill/>
          </a:ln>
        </p:spPr>
        <p:txBody>
          <a:bodyPr anchorCtr="0" anchor="t" bIns="34275" lIns="0" spcFirstLastPara="1" rIns="0" wrap="square" tIns="34275">
            <a:normAutofit/>
          </a:bodyPr>
          <a:lstStyle>
            <a:lvl1pPr indent="-317500" lvl="0" marL="457200" rtl="0" algn="l">
              <a:lnSpc>
                <a:spcPct val="110000"/>
              </a:lnSpc>
              <a:spcBef>
                <a:spcPts val="900"/>
              </a:spcBef>
              <a:spcAft>
                <a:spcPts val="0"/>
              </a:spcAft>
              <a:buSzPts val="1400"/>
              <a:buChar char="●"/>
              <a:defRPr/>
            </a:lvl1pPr>
            <a:lvl2pPr indent="-317500" lvl="1" marL="914400" rtl="0" algn="l">
              <a:lnSpc>
                <a:spcPct val="100000"/>
              </a:lnSpc>
              <a:spcBef>
                <a:spcPts val="200"/>
              </a:spcBef>
              <a:spcAft>
                <a:spcPts val="0"/>
              </a:spcAft>
              <a:buClr>
                <a:srgbClr val="3F3F3F"/>
              </a:buClr>
              <a:buSzPts val="1400"/>
              <a:buChar char="○"/>
              <a:defRPr/>
            </a:lvl2pPr>
            <a:lvl3pPr indent="-317500" lvl="2" marL="1371600" rtl="0" algn="l">
              <a:lnSpc>
                <a:spcPct val="100000"/>
              </a:lnSpc>
              <a:spcBef>
                <a:spcPts val="300"/>
              </a:spcBef>
              <a:spcAft>
                <a:spcPts val="0"/>
              </a:spcAft>
              <a:buClr>
                <a:srgbClr val="3F3F3F"/>
              </a:buClr>
              <a:buSzPts val="1400"/>
              <a:buChar char="■"/>
              <a:defRPr/>
            </a:lvl3pPr>
            <a:lvl4pPr indent="-317500" lvl="3" marL="1828800" rtl="0" algn="l">
              <a:lnSpc>
                <a:spcPct val="100000"/>
              </a:lnSpc>
              <a:spcBef>
                <a:spcPts val="300"/>
              </a:spcBef>
              <a:spcAft>
                <a:spcPts val="0"/>
              </a:spcAft>
              <a:buClr>
                <a:srgbClr val="3F3F3F"/>
              </a:buClr>
              <a:buSzPts val="1400"/>
              <a:buChar char="●"/>
              <a:defRPr/>
            </a:lvl4pPr>
            <a:lvl5pPr indent="-317500" lvl="4" marL="2286000" rtl="0" algn="l">
              <a:lnSpc>
                <a:spcPct val="100000"/>
              </a:lnSpc>
              <a:spcBef>
                <a:spcPts val="300"/>
              </a:spcBef>
              <a:spcAft>
                <a:spcPts val="0"/>
              </a:spcAft>
              <a:buClr>
                <a:srgbClr val="3F3F3F"/>
              </a:buClr>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53" name="Google Shape;53;p13"/>
          <p:cNvSpPr txBox="1"/>
          <p:nvPr>
            <p:ph idx="10" type="dt"/>
          </p:nvPr>
        </p:nvSpPr>
        <p:spPr>
          <a:xfrm>
            <a:off x="6163820" y="4835129"/>
            <a:ext cx="19386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822959" y="4835129"/>
            <a:ext cx="51138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8245187" y="4835129"/>
            <a:ext cx="585000" cy="273900"/>
          </a:xfrm>
          <a:prstGeom prst="rect">
            <a:avLst/>
          </a:prstGeom>
          <a:noFill/>
          <a:ln>
            <a:noFill/>
          </a:ln>
        </p:spPr>
        <p:txBody>
          <a:bodyPr anchorCtr="0" anchor="ctr" bIns="34275" lIns="68575" spcFirstLastPara="1" rIns="68575" wrap="square" tIns="34275">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hyperlink" Target="https://xkcd.com/263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4"/>
          <p:cNvSpPr/>
          <p:nvPr/>
        </p:nvSpPr>
        <p:spPr>
          <a:xfrm>
            <a:off x="0" y="1"/>
            <a:ext cx="9144001" cy="5143499"/>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Libre Franklin"/>
              <a:buNone/>
            </a:pPr>
            <a:r>
              <a:t/>
            </a:r>
            <a:endParaRPr b="0" i="0" sz="1400" u="none" cap="none" strike="noStrike">
              <a:solidFill>
                <a:srgbClr val="FFFFFF"/>
              </a:solidFill>
              <a:latin typeface="Libre Franklin"/>
              <a:ea typeface="Libre Franklin"/>
              <a:cs typeface="Libre Franklin"/>
              <a:sym typeface="Libre Franklin"/>
            </a:endParaRPr>
          </a:p>
        </p:txBody>
      </p:sp>
      <p:sp>
        <p:nvSpPr>
          <p:cNvPr id="61" name="Google Shape;61;p14"/>
          <p:cNvSpPr txBox="1"/>
          <p:nvPr>
            <p:ph type="ctrTitle"/>
          </p:nvPr>
        </p:nvSpPr>
        <p:spPr>
          <a:xfrm>
            <a:off x="486697" y="479323"/>
            <a:ext cx="4689988" cy="2764511"/>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262626"/>
              </a:buClr>
              <a:buSzPts val="6000"/>
              <a:buFont typeface="Bookman Old Style"/>
              <a:buNone/>
            </a:pPr>
            <a:r>
              <a:rPr lang="en"/>
              <a:t>Symmetric</a:t>
            </a:r>
            <a:br>
              <a:rPr lang="en"/>
            </a:br>
            <a:r>
              <a:rPr lang="en"/>
              <a:t>Encryption</a:t>
            </a:r>
            <a:endParaRPr sz="6000"/>
          </a:p>
        </p:txBody>
      </p:sp>
      <p:sp>
        <p:nvSpPr>
          <p:cNvPr id="62" name="Google Shape;62;p14"/>
          <p:cNvSpPr txBox="1"/>
          <p:nvPr>
            <p:ph idx="1" type="subTitle"/>
          </p:nvPr>
        </p:nvSpPr>
        <p:spPr>
          <a:xfrm>
            <a:off x="474675" y="3504548"/>
            <a:ext cx="4701900" cy="11919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SzPts val="1500"/>
              <a:buNone/>
            </a:pPr>
            <a:r>
              <a:rPr lang="en" sz="1500">
                <a:solidFill>
                  <a:srgbClr val="262626"/>
                </a:solidFill>
              </a:rPr>
              <a:t>Sarveshwar Mahapatro </a:t>
            </a:r>
            <a:r>
              <a:rPr lang="en" sz="1500">
                <a:solidFill>
                  <a:srgbClr val="262626"/>
                </a:solidFill>
              </a:rPr>
              <a:t>– 2019AAPS0257G</a:t>
            </a:r>
            <a:endParaRPr sz="1500">
              <a:solidFill>
                <a:srgbClr val="262626"/>
              </a:solidFill>
            </a:endParaRPr>
          </a:p>
          <a:p>
            <a:pPr indent="0" lvl="0" marL="0" rtl="0" algn="l">
              <a:lnSpc>
                <a:spcPct val="110000"/>
              </a:lnSpc>
              <a:spcBef>
                <a:spcPts val="0"/>
              </a:spcBef>
              <a:spcAft>
                <a:spcPts val="0"/>
              </a:spcAft>
              <a:buSzPts val="1500"/>
              <a:buNone/>
            </a:pPr>
            <a:r>
              <a:rPr lang="en" sz="1500">
                <a:solidFill>
                  <a:srgbClr val="262626"/>
                </a:solidFill>
              </a:rPr>
              <a:t>Abhijit Deo - 2019A8PS0041G</a:t>
            </a:r>
            <a:endParaRPr sz="1500">
              <a:solidFill>
                <a:srgbClr val="262626"/>
              </a:solidFill>
            </a:endParaRPr>
          </a:p>
          <a:p>
            <a:pPr indent="0" lvl="0" marL="0" rtl="0" algn="l">
              <a:lnSpc>
                <a:spcPct val="110000"/>
              </a:lnSpc>
              <a:spcBef>
                <a:spcPts val="0"/>
              </a:spcBef>
              <a:spcAft>
                <a:spcPts val="0"/>
              </a:spcAft>
              <a:buSzPts val="1500"/>
              <a:buNone/>
            </a:pPr>
            <a:r>
              <a:rPr lang="en" sz="1500">
                <a:solidFill>
                  <a:srgbClr val="262626"/>
                </a:solidFill>
              </a:rPr>
              <a:t>Jaskaran Chhabra - 2019A8PS0653G</a:t>
            </a:r>
            <a:endParaRPr sz="1500">
              <a:solidFill>
                <a:srgbClr val="262626"/>
              </a:solidFill>
            </a:endParaRPr>
          </a:p>
          <a:p>
            <a:pPr indent="0" lvl="0" marL="0" rtl="0" algn="l">
              <a:lnSpc>
                <a:spcPct val="110000"/>
              </a:lnSpc>
              <a:spcBef>
                <a:spcPts val="0"/>
              </a:spcBef>
              <a:spcAft>
                <a:spcPts val="0"/>
              </a:spcAft>
              <a:buSzPts val="1500"/>
              <a:buNone/>
            </a:pPr>
            <a:r>
              <a:rPr lang="en" sz="1500">
                <a:solidFill>
                  <a:srgbClr val="262626"/>
                </a:solidFill>
              </a:rPr>
              <a:t>Rahul Peter - 2019AAPS0230G</a:t>
            </a:r>
            <a:endParaRPr sz="1500">
              <a:solidFill>
                <a:srgbClr val="262626"/>
              </a:solidFill>
            </a:endParaRPr>
          </a:p>
        </p:txBody>
      </p:sp>
      <p:cxnSp>
        <p:nvCxnSpPr>
          <p:cNvPr id="63" name="Google Shape;63;p14"/>
          <p:cNvCxnSpPr/>
          <p:nvPr/>
        </p:nvCxnSpPr>
        <p:spPr>
          <a:xfrm>
            <a:off x="558134" y="3374194"/>
            <a:ext cx="4227080" cy="0"/>
          </a:xfrm>
          <a:prstGeom prst="straightConnector1">
            <a:avLst/>
          </a:prstGeom>
          <a:noFill/>
          <a:ln cap="flat" cmpd="sng" w="12700">
            <a:solidFill>
              <a:srgbClr val="3F3F3F"/>
            </a:solidFill>
            <a:prstDash val="solid"/>
            <a:round/>
            <a:headEnd len="sm" w="sm" type="none"/>
            <a:tailEnd len="sm" w="sm" type="none"/>
          </a:ln>
        </p:spPr>
      </p:cxnSp>
      <p:pic>
        <p:nvPicPr>
          <p:cNvPr id="64" name="Google Shape;64;p14"/>
          <p:cNvPicPr preferRelativeResize="0"/>
          <p:nvPr/>
        </p:nvPicPr>
        <p:blipFill rotWithShape="1">
          <a:blip r:embed="rId3">
            <a:alphaModFix/>
          </a:blip>
          <a:srcRect b="0" l="0" r="0" t="0"/>
          <a:stretch/>
        </p:blipFill>
        <p:spPr>
          <a:xfrm>
            <a:off x="5667515" y="1"/>
            <a:ext cx="3476486"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822960" y="214952"/>
            <a:ext cx="7543800" cy="10881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Example of Stream Cipher- Caesar Cipher</a:t>
            </a:r>
            <a:endParaRPr/>
          </a:p>
        </p:txBody>
      </p:sp>
      <p:sp>
        <p:nvSpPr>
          <p:cNvPr id="123" name="Google Shape;123;p23"/>
          <p:cNvSpPr txBox="1"/>
          <p:nvPr>
            <p:ph idx="1" type="body"/>
          </p:nvPr>
        </p:nvSpPr>
        <p:spPr>
          <a:xfrm>
            <a:off x="822950" y="1581150"/>
            <a:ext cx="7758000" cy="3392400"/>
          </a:xfrm>
          <a:prstGeom prst="rect">
            <a:avLst/>
          </a:prstGeom>
        </p:spPr>
        <p:txBody>
          <a:bodyPr anchorCtr="0" anchor="t" bIns="34275" lIns="0" spcFirstLastPara="1" rIns="0" wrap="square" tIns="34275">
            <a:normAutofit/>
          </a:bodyPr>
          <a:lstStyle/>
          <a:p>
            <a:pPr indent="-317500" lvl="0" marL="457200" rtl="0" algn="l">
              <a:spcBef>
                <a:spcPts val="900"/>
              </a:spcBef>
              <a:spcAft>
                <a:spcPts val="0"/>
              </a:spcAft>
              <a:buSzPts val="1400"/>
              <a:buChar char="●"/>
            </a:pPr>
            <a:r>
              <a:rPr lang="en"/>
              <a:t>It’s a simple encryption technique which uses a  shift integer (0-25)</a:t>
            </a:r>
            <a:endParaRPr/>
          </a:p>
          <a:p>
            <a:pPr indent="-317500" lvl="0" marL="457200" rtl="0" algn="l">
              <a:spcBef>
                <a:spcPts val="0"/>
              </a:spcBef>
              <a:spcAft>
                <a:spcPts val="0"/>
              </a:spcAft>
              <a:buSzPts val="1400"/>
              <a:buChar char="●"/>
            </a:pPr>
            <a:r>
              <a:rPr lang="en"/>
              <a:t>Replacement of letter in the given text with another letter.</a:t>
            </a:r>
            <a:endParaRPr/>
          </a:p>
          <a:p>
            <a:pPr indent="-317500" lvl="0" marL="457200" rtl="0" algn="l">
              <a:spcBef>
                <a:spcPts val="0"/>
              </a:spcBef>
              <a:spcAft>
                <a:spcPts val="0"/>
              </a:spcAft>
              <a:buSzPts val="1400"/>
              <a:buChar char="●"/>
            </a:pPr>
            <a:r>
              <a:rPr lang="en"/>
              <a:t>Shift of 3 would cause A to be replaced by D, B by E, C by F etc….</a:t>
            </a:r>
            <a:endParaRPr/>
          </a:p>
          <a:p>
            <a:pPr indent="-317500" lvl="0" marL="457200" rtl="0" algn="l">
              <a:spcBef>
                <a:spcPts val="0"/>
              </a:spcBef>
              <a:spcAft>
                <a:spcPts val="0"/>
              </a:spcAft>
              <a:buSzPts val="1400"/>
              <a:buChar char="●"/>
            </a:pPr>
            <a:r>
              <a:rPr lang="en"/>
              <a:t>Encryption (E</a:t>
            </a:r>
            <a:r>
              <a:rPr baseline="-25000" lang="en"/>
              <a:t>n</a:t>
            </a:r>
            <a:r>
              <a:rPr lang="en"/>
              <a:t>(x) = (x+n)mod(26)) &amp; Decryption (D</a:t>
            </a:r>
            <a:r>
              <a:rPr baseline="-25000" lang="en"/>
              <a:t>n</a:t>
            </a:r>
            <a:r>
              <a:rPr lang="en"/>
              <a:t>(x) = (x-n)mod(26))</a:t>
            </a:r>
            <a:endParaRPr/>
          </a:p>
          <a:p>
            <a:pPr indent="-317500" lvl="0" marL="457200" rtl="0" algn="l">
              <a:spcBef>
                <a:spcPts val="0"/>
              </a:spcBef>
              <a:spcAft>
                <a:spcPts val="0"/>
              </a:spcAft>
              <a:buSzPts val="1400"/>
              <a:buChar char="●"/>
            </a:pPr>
            <a:r>
              <a:rPr lang="en"/>
              <a:t>Drawback - Not secure against modern decryption methods, vulnerable to frequency analysis attacks</a:t>
            </a:r>
            <a:endParaRPr/>
          </a:p>
        </p:txBody>
      </p:sp>
      <p:pic>
        <p:nvPicPr>
          <p:cNvPr id="124" name="Google Shape;124;p23"/>
          <p:cNvPicPr preferRelativeResize="0"/>
          <p:nvPr/>
        </p:nvPicPr>
        <p:blipFill>
          <a:blip r:embed="rId3">
            <a:alphaModFix/>
          </a:blip>
          <a:stretch>
            <a:fillRect/>
          </a:stretch>
        </p:blipFill>
        <p:spPr>
          <a:xfrm>
            <a:off x="1714500" y="3368397"/>
            <a:ext cx="5715000" cy="1775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idx="1" type="body"/>
          </p:nvPr>
        </p:nvSpPr>
        <p:spPr>
          <a:xfrm>
            <a:off x="441850" y="1062300"/>
            <a:ext cx="8100600" cy="4081200"/>
          </a:xfrm>
          <a:prstGeom prst="rect">
            <a:avLst/>
          </a:prstGeom>
        </p:spPr>
        <p:txBody>
          <a:bodyPr anchorCtr="0" anchor="t" bIns="34275" lIns="0" spcFirstLastPara="1" rIns="0" wrap="square" tIns="34275">
            <a:normAutofit lnSpcReduction="20000"/>
          </a:bodyPr>
          <a:lstStyle/>
          <a:p>
            <a:pPr indent="-317500" lvl="0" marL="457200" rtl="0" algn="l">
              <a:spcBef>
                <a:spcPts val="900"/>
              </a:spcBef>
              <a:spcAft>
                <a:spcPts val="0"/>
              </a:spcAft>
              <a:buSzPts val="1400"/>
              <a:buChar char="●"/>
            </a:pPr>
            <a:r>
              <a:rPr lang="en"/>
              <a:t>A block cipher is a type of cryptographic algorithm that takes a block of plaintext and transforms it into a block of ciphertext using a secret key.</a:t>
            </a:r>
            <a:endParaRPr/>
          </a:p>
          <a:p>
            <a:pPr indent="0" lvl="0" marL="457200" rtl="0" algn="l">
              <a:spcBef>
                <a:spcPts val="900"/>
              </a:spcBef>
              <a:spcAft>
                <a:spcPts val="0"/>
              </a:spcAft>
              <a:buNone/>
            </a:pPr>
            <a:r>
              <a:t/>
            </a:r>
            <a:endParaRPr/>
          </a:p>
          <a:p>
            <a:pPr indent="-317500" lvl="0" marL="457200" rtl="0" algn="l">
              <a:spcBef>
                <a:spcPts val="900"/>
              </a:spcBef>
              <a:spcAft>
                <a:spcPts val="0"/>
              </a:spcAft>
              <a:buSzPts val="1400"/>
              <a:buChar char="●"/>
            </a:pPr>
            <a:r>
              <a:rPr lang="en"/>
              <a:t>The strength of a block cipher lies in the complexity of the mathematical operations used to scramble the plaintext, which typically involve substitution and permutation.</a:t>
            </a:r>
            <a:endParaRPr/>
          </a:p>
          <a:p>
            <a:pPr indent="0" lvl="0" marL="457200" rtl="0" algn="l">
              <a:spcBef>
                <a:spcPts val="900"/>
              </a:spcBef>
              <a:spcAft>
                <a:spcPts val="0"/>
              </a:spcAft>
              <a:buNone/>
            </a:pPr>
            <a:r>
              <a:t/>
            </a:r>
            <a:endParaRPr/>
          </a:p>
          <a:p>
            <a:pPr indent="-317500" lvl="0" marL="457200" rtl="0" algn="l">
              <a:spcBef>
                <a:spcPts val="900"/>
              </a:spcBef>
              <a:spcAft>
                <a:spcPts val="0"/>
              </a:spcAft>
              <a:buSzPts val="1400"/>
              <a:buChar char="●"/>
            </a:pPr>
            <a:r>
              <a:rPr lang="en"/>
              <a:t>They are used to secure sensitive data in a wide variety of applications, including online banking, e-commerce, and communication systems.</a:t>
            </a:r>
            <a:endParaRPr/>
          </a:p>
          <a:p>
            <a:pPr indent="0" lvl="0" marL="457200" rtl="0" algn="l">
              <a:spcBef>
                <a:spcPts val="900"/>
              </a:spcBef>
              <a:spcAft>
                <a:spcPts val="0"/>
              </a:spcAft>
              <a:buNone/>
            </a:pPr>
            <a:r>
              <a:t/>
            </a:r>
            <a:endParaRPr/>
          </a:p>
          <a:p>
            <a:pPr indent="-317500" lvl="0" marL="457200" rtl="0" algn="l">
              <a:spcBef>
                <a:spcPts val="900"/>
              </a:spcBef>
              <a:spcAft>
                <a:spcPts val="0"/>
              </a:spcAft>
              <a:buSzPts val="1400"/>
              <a:buChar char="●"/>
            </a:pPr>
            <a:r>
              <a:rPr lang="en"/>
              <a:t>They can be implemented in hardware or software with relatively low overhead, making them ideal for use in embedded systems, mobile devices, and other low-power applications.</a:t>
            </a:r>
            <a:endParaRPr/>
          </a:p>
        </p:txBody>
      </p:sp>
      <p:sp>
        <p:nvSpPr>
          <p:cNvPr id="130" name="Google Shape;130;p24"/>
          <p:cNvSpPr txBox="1"/>
          <p:nvPr>
            <p:ph type="title"/>
          </p:nvPr>
        </p:nvSpPr>
        <p:spPr>
          <a:xfrm>
            <a:off x="441850" y="209850"/>
            <a:ext cx="7543800" cy="598500"/>
          </a:xfrm>
          <a:prstGeom prst="rect">
            <a:avLst/>
          </a:prstGeom>
        </p:spPr>
        <p:txBody>
          <a:bodyPr anchorCtr="0" anchor="b" bIns="34275" lIns="68575" spcFirstLastPara="1" rIns="68575" wrap="square" tIns="34275">
            <a:normAutofit/>
          </a:bodyPr>
          <a:lstStyle/>
          <a:p>
            <a:pPr indent="0" lvl="0" marL="63500" rtl="0" algn="l">
              <a:lnSpc>
                <a:spcPct val="110000"/>
              </a:lnSpc>
              <a:spcBef>
                <a:spcPts val="1100"/>
              </a:spcBef>
              <a:spcAft>
                <a:spcPts val="0"/>
              </a:spcAft>
              <a:buNone/>
            </a:pPr>
            <a:r>
              <a:rPr lang="en" sz="1800"/>
              <a:t>Block</a:t>
            </a:r>
            <a:r>
              <a:rPr lang="en" sz="1800">
                <a:solidFill>
                  <a:schemeClr val="dk1"/>
                </a:solidFill>
                <a:latin typeface="Arial"/>
                <a:ea typeface="Arial"/>
                <a:cs typeface="Arial"/>
                <a:sym typeface="Arial"/>
              </a:rPr>
              <a:t> </a:t>
            </a:r>
            <a:r>
              <a:rPr lang="en" sz="1800"/>
              <a:t>C</a:t>
            </a:r>
            <a:r>
              <a:rPr lang="en" sz="1800">
                <a:solidFill>
                  <a:schemeClr val="dk1"/>
                </a:solidFill>
                <a:latin typeface="Arial"/>
                <a:ea typeface="Arial"/>
                <a:cs typeface="Arial"/>
                <a:sym typeface="Arial"/>
              </a:rPr>
              <a:t>ipher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204575" y="701675"/>
            <a:ext cx="5272500" cy="583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Example of Block Cipher - DES</a:t>
            </a:r>
            <a:endParaRPr/>
          </a:p>
        </p:txBody>
      </p:sp>
      <p:sp>
        <p:nvSpPr>
          <p:cNvPr id="136" name="Google Shape;136;p25"/>
          <p:cNvSpPr txBox="1"/>
          <p:nvPr>
            <p:ph idx="1" type="body"/>
          </p:nvPr>
        </p:nvSpPr>
        <p:spPr>
          <a:xfrm>
            <a:off x="204578" y="1509550"/>
            <a:ext cx="5080800" cy="2820600"/>
          </a:xfrm>
          <a:prstGeom prst="rect">
            <a:avLst/>
          </a:prstGeom>
        </p:spPr>
        <p:txBody>
          <a:bodyPr anchorCtr="0" anchor="t" bIns="34275" lIns="0" spcFirstLastPara="1" rIns="0" wrap="square" tIns="34275">
            <a:normAutofit fontScale="77500" lnSpcReduction="20000"/>
          </a:bodyPr>
          <a:lstStyle/>
          <a:p>
            <a:pPr indent="-297497" lvl="0" marL="457200" rtl="0" algn="l">
              <a:spcBef>
                <a:spcPts val="900"/>
              </a:spcBef>
              <a:spcAft>
                <a:spcPts val="0"/>
              </a:spcAft>
              <a:buSzPct val="77777"/>
              <a:buChar char="●"/>
            </a:pPr>
            <a:r>
              <a:rPr lang="en"/>
              <a:t>DES is a block cipher algorithm that was widely used in the 1970s and 1980s.</a:t>
            </a:r>
            <a:endParaRPr/>
          </a:p>
          <a:p>
            <a:pPr indent="0" lvl="0" marL="457200" rtl="0" algn="l">
              <a:spcBef>
                <a:spcPts val="900"/>
              </a:spcBef>
              <a:spcAft>
                <a:spcPts val="0"/>
              </a:spcAft>
              <a:buNone/>
            </a:pPr>
            <a:r>
              <a:t/>
            </a:r>
            <a:endParaRPr/>
          </a:p>
          <a:p>
            <a:pPr indent="-297497" lvl="0" marL="457200" rtl="0" algn="l">
              <a:spcBef>
                <a:spcPts val="900"/>
              </a:spcBef>
              <a:spcAft>
                <a:spcPts val="0"/>
              </a:spcAft>
              <a:buSzPct val="77777"/>
              <a:buChar char="●"/>
            </a:pPr>
            <a:r>
              <a:rPr lang="en"/>
              <a:t>In our example, plaintext is 64 bits and key size is 56 bits</a:t>
            </a:r>
            <a:endParaRPr/>
          </a:p>
          <a:p>
            <a:pPr indent="0" lvl="0" marL="457200" rtl="0" algn="l">
              <a:spcBef>
                <a:spcPts val="900"/>
              </a:spcBef>
              <a:spcAft>
                <a:spcPts val="0"/>
              </a:spcAft>
              <a:buNone/>
            </a:pPr>
            <a:r>
              <a:t/>
            </a:r>
            <a:endParaRPr/>
          </a:p>
          <a:p>
            <a:pPr indent="-297497" lvl="0" marL="457200" rtl="0" algn="l">
              <a:spcBef>
                <a:spcPts val="900"/>
              </a:spcBef>
              <a:spcAft>
                <a:spcPts val="0"/>
              </a:spcAft>
              <a:buSzPct val="77777"/>
              <a:buChar char="●"/>
            </a:pPr>
            <a:r>
              <a:rPr lang="en"/>
              <a:t>DES operates on a substitution-permutation network.</a:t>
            </a:r>
            <a:endParaRPr/>
          </a:p>
          <a:p>
            <a:pPr indent="0" lvl="0" marL="457200" rtl="0" algn="l">
              <a:spcBef>
                <a:spcPts val="900"/>
              </a:spcBef>
              <a:spcAft>
                <a:spcPts val="0"/>
              </a:spcAft>
              <a:buNone/>
            </a:pPr>
            <a:r>
              <a:t/>
            </a:r>
            <a:endParaRPr/>
          </a:p>
          <a:p>
            <a:pPr indent="-297497" lvl="0" marL="457200" rtl="0" algn="l">
              <a:spcBef>
                <a:spcPts val="900"/>
              </a:spcBef>
              <a:spcAft>
                <a:spcPts val="0"/>
              </a:spcAft>
              <a:buSzPct val="77777"/>
              <a:buChar char="●"/>
            </a:pPr>
            <a:r>
              <a:rPr lang="en"/>
              <a:t>DES is no longer considered secure due to its small key size, which makes it vulnerable to brute force attacks.</a:t>
            </a:r>
            <a:endParaRPr/>
          </a:p>
          <a:p>
            <a:pPr indent="0" lvl="0" marL="457200" rtl="0" algn="l">
              <a:spcBef>
                <a:spcPts val="900"/>
              </a:spcBef>
              <a:spcAft>
                <a:spcPts val="200"/>
              </a:spcAft>
              <a:buNone/>
            </a:pPr>
            <a:r>
              <a:t/>
            </a:r>
            <a:endParaRPr/>
          </a:p>
        </p:txBody>
      </p:sp>
      <p:pic>
        <p:nvPicPr>
          <p:cNvPr id="137" name="Google Shape;137;p25"/>
          <p:cNvPicPr preferRelativeResize="0"/>
          <p:nvPr/>
        </p:nvPicPr>
        <p:blipFill rotWithShape="1">
          <a:blip r:embed="rId3">
            <a:alphaModFix/>
          </a:blip>
          <a:srcRect b="2815" l="11813" r="10207" t="21906"/>
          <a:stretch/>
        </p:blipFill>
        <p:spPr>
          <a:xfrm>
            <a:off x="5445700" y="2193150"/>
            <a:ext cx="3310500" cy="2565024"/>
          </a:xfrm>
          <a:prstGeom prst="rect">
            <a:avLst/>
          </a:prstGeom>
          <a:noFill/>
          <a:ln>
            <a:noFill/>
          </a:ln>
        </p:spPr>
      </p:pic>
      <p:pic>
        <p:nvPicPr>
          <p:cNvPr id="138" name="Google Shape;138;p25"/>
          <p:cNvPicPr preferRelativeResize="0"/>
          <p:nvPr/>
        </p:nvPicPr>
        <p:blipFill rotWithShape="1">
          <a:blip r:embed="rId4">
            <a:alphaModFix/>
          </a:blip>
          <a:srcRect b="0" l="18738" r="26228" t="53214"/>
          <a:stretch/>
        </p:blipFill>
        <p:spPr>
          <a:xfrm>
            <a:off x="5648125" y="342350"/>
            <a:ext cx="3029151" cy="1661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822960" y="214952"/>
            <a:ext cx="7543800" cy="10881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Examples of Block Cipher - AES</a:t>
            </a:r>
            <a:endParaRPr/>
          </a:p>
        </p:txBody>
      </p:sp>
      <p:sp>
        <p:nvSpPr>
          <p:cNvPr id="144" name="Google Shape;144;p26"/>
          <p:cNvSpPr txBox="1"/>
          <p:nvPr>
            <p:ph idx="1" type="body"/>
          </p:nvPr>
        </p:nvSpPr>
        <p:spPr>
          <a:xfrm>
            <a:off x="822950" y="1581150"/>
            <a:ext cx="4341900" cy="2820600"/>
          </a:xfrm>
          <a:prstGeom prst="rect">
            <a:avLst/>
          </a:prstGeom>
        </p:spPr>
        <p:txBody>
          <a:bodyPr anchorCtr="0" anchor="t" bIns="34275" lIns="0" spcFirstLastPara="1" rIns="0" wrap="square" tIns="34275">
            <a:normAutofit fontScale="70000" lnSpcReduction="20000"/>
          </a:bodyPr>
          <a:lstStyle/>
          <a:p>
            <a:pPr indent="0" lvl="0" marL="0" rtl="0" algn="l">
              <a:spcBef>
                <a:spcPts val="900"/>
              </a:spcBef>
              <a:spcAft>
                <a:spcPts val="0"/>
              </a:spcAft>
              <a:buNone/>
            </a:pPr>
            <a:r>
              <a:rPr lang="en"/>
              <a:t>- AES is a widely used block cipher algorithm for securing sensitive data.</a:t>
            </a:r>
            <a:endParaRPr/>
          </a:p>
          <a:p>
            <a:pPr indent="0" lvl="0" marL="0" rtl="0" algn="l">
              <a:spcBef>
                <a:spcPts val="900"/>
              </a:spcBef>
              <a:spcAft>
                <a:spcPts val="0"/>
              </a:spcAft>
              <a:buNone/>
            </a:pPr>
            <a:r>
              <a:rPr lang="en"/>
              <a:t>- It was developed by the National Institute of Standards and Technology (NIST) in 2001 as a replacement for the Data Encryption Standard (DES).</a:t>
            </a:r>
            <a:endParaRPr/>
          </a:p>
          <a:p>
            <a:pPr indent="0" lvl="0" marL="0" rtl="0" algn="l">
              <a:spcBef>
                <a:spcPts val="900"/>
              </a:spcBef>
              <a:spcAft>
                <a:spcPts val="0"/>
              </a:spcAft>
              <a:buNone/>
            </a:pPr>
            <a:r>
              <a:rPr lang="en"/>
              <a:t>- AES uses a fixed block size of 128 bits and supports key sizes of 128, 192, or 256 bits.</a:t>
            </a:r>
            <a:endParaRPr/>
          </a:p>
          <a:p>
            <a:pPr indent="0" lvl="0" marL="0" rtl="0" algn="l">
              <a:spcBef>
                <a:spcPts val="900"/>
              </a:spcBef>
              <a:spcAft>
                <a:spcPts val="0"/>
              </a:spcAft>
              <a:buNone/>
            </a:pPr>
            <a:r>
              <a:rPr lang="en"/>
              <a:t>- It operates on a substitution-permutation network, where the plaintext is divided into fixed-size blocks and processed through a series of mathematical operations.</a:t>
            </a:r>
            <a:endParaRPr/>
          </a:p>
          <a:p>
            <a:pPr indent="0" lvl="0" marL="0" rtl="0" algn="l">
              <a:spcBef>
                <a:spcPts val="900"/>
              </a:spcBef>
              <a:spcAft>
                <a:spcPts val="200"/>
              </a:spcAft>
              <a:buNone/>
            </a:pPr>
            <a:r>
              <a:rPr lang="en"/>
              <a:t>- AES is considered to be highly secure, with no practical attacks against it.</a:t>
            </a:r>
            <a:endParaRPr/>
          </a:p>
        </p:txBody>
      </p:sp>
      <p:pic>
        <p:nvPicPr>
          <p:cNvPr id="145" name="Google Shape;145;p26"/>
          <p:cNvPicPr preferRelativeResize="0"/>
          <p:nvPr/>
        </p:nvPicPr>
        <p:blipFill rotWithShape="1">
          <a:blip r:embed="rId3">
            <a:alphaModFix/>
          </a:blip>
          <a:srcRect b="5796" l="16730" r="23367" t="18036"/>
          <a:stretch/>
        </p:blipFill>
        <p:spPr>
          <a:xfrm>
            <a:off x="5299825" y="1303050"/>
            <a:ext cx="3589852" cy="37538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2" y="684013"/>
            <a:ext cx="5037225" cy="3775474"/>
          </a:xfrm>
          <a:prstGeom prst="rect">
            <a:avLst/>
          </a:prstGeom>
          <a:noFill/>
          <a:ln>
            <a:noFill/>
          </a:ln>
        </p:spPr>
      </p:pic>
      <p:pic>
        <p:nvPicPr>
          <p:cNvPr id="151" name="Google Shape;151;p27"/>
          <p:cNvPicPr preferRelativeResize="0"/>
          <p:nvPr/>
        </p:nvPicPr>
        <p:blipFill rotWithShape="1">
          <a:blip r:embed="rId4">
            <a:alphaModFix/>
          </a:blip>
          <a:srcRect b="7884" l="0" r="9942" t="38224"/>
          <a:stretch/>
        </p:blipFill>
        <p:spPr>
          <a:xfrm>
            <a:off x="5394275" y="35250"/>
            <a:ext cx="3227223" cy="1447501"/>
          </a:xfrm>
          <a:prstGeom prst="rect">
            <a:avLst/>
          </a:prstGeom>
          <a:noFill/>
          <a:ln>
            <a:noFill/>
          </a:ln>
        </p:spPr>
      </p:pic>
      <p:pic>
        <p:nvPicPr>
          <p:cNvPr id="152" name="Google Shape;152;p27"/>
          <p:cNvPicPr preferRelativeResize="0"/>
          <p:nvPr/>
        </p:nvPicPr>
        <p:blipFill rotWithShape="1">
          <a:blip r:embed="rId5">
            <a:alphaModFix/>
          </a:blip>
          <a:srcRect b="13039" l="0" r="0" t="20805"/>
          <a:stretch/>
        </p:blipFill>
        <p:spPr>
          <a:xfrm>
            <a:off x="5394275" y="1482750"/>
            <a:ext cx="3339505" cy="1655950"/>
          </a:xfrm>
          <a:prstGeom prst="rect">
            <a:avLst/>
          </a:prstGeom>
          <a:noFill/>
          <a:ln>
            <a:noFill/>
          </a:ln>
        </p:spPr>
      </p:pic>
      <p:pic>
        <p:nvPicPr>
          <p:cNvPr id="153" name="Google Shape;153;p27"/>
          <p:cNvPicPr preferRelativeResize="0"/>
          <p:nvPr/>
        </p:nvPicPr>
        <p:blipFill rotWithShape="1">
          <a:blip r:embed="rId6">
            <a:alphaModFix/>
          </a:blip>
          <a:srcRect b="0" l="0" r="7689" t="20496"/>
          <a:stretch/>
        </p:blipFill>
        <p:spPr>
          <a:xfrm>
            <a:off x="5725338" y="3323500"/>
            <a:ext cx="2565100" cy="165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28"/>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500"/>
              <a:buFont typeface="Arial"/>
              <a:buNone/>
            </a:pPr>
            <a:r>
              <a:rPr b="0" i="0" lang="en">
                <a:solidFill>
                  <a:schemeClr val="dk1"/>
                </a:solidFill>
                <a:latin typeface="Arial"/>
                <a:ea typeface="Arial"/>
                <a:cs typeface="Arial"/>
                <a:sym typeface="Arial"/>
              </a:rPr>
              <a:t>Key management</a:t>
            </a:r>
            <a:endParaRPr>
              <a:solidFill>
                <a:schemeClr val="dk1"/>
              </a:solidFill>
            </a:endParaRPr>
          </a:p>
        </p:txBody>
      </p:sp>
      <p:sp>
        <p:nvSpPr>
          <p:cNvPr id="159" name="Google Shape;159;p28"/>
          <p:cNvSpPr txBox="1"/>
          <p:nvPr>
            <p:ph idx="1" type="body"/>
          </p:nvPr>
        </p:nvSpPr>
        <p:spPr>
          <a:xfrm>
            <a:off x="822960" y="1581151"/>
            <a:ext cx="7543800" cy="2820668"/>
          </a:xfrm>
          <a:prstGeom prst="rect">
            <a:avLst/>
          </a:prstGeom>
          <a:noFill/>
          <a:ln>
            <a:noFill/>
          </a:ln>
        </p:spPr>
        <p:txBody>
          <a:bodyPr anchorCtr="0" anchor="t" bIns="34275" lIns="0" spcFirstLastPara="1" rIns="0" wrap="square" tIns="34275">
            <a:normAutofit/>
          </a:bodyPr>
          <a:lstStyle/>
          <a:p>
            <a:pPr indent="0" lvl="0" marL="63500" rtl="0" algn="l">
              <a:lnSpc>
                <a:spcPct val="110000"/>
              </a:lnSpc>
              <a:spcBef>
                <a:spcPts val="0"/>
              </a:spcBef>
              <a:spcAft>
                <a:spcPts val="0"/>
              </a:spcAft>
              <a:buNone/>
            </a:pPr>
            <a:r>
              <a:rPr b="0" i="0" lang="en" sz="2100">
                <a:solidFill>
                  <a:schemeClr val="dk1"/>
                </a:solidFill>
                <a:latin typeface="Arial"/>
                <a:ea typeface="Arial"/>
                <a:cs typeface="Arial"/>
                <a:sym typeface="Arial"/>
              </a:rPr>
              <a:t>Key management is a critical aspect of symmetric key encryption. The key must be kept secret from unauthorized parties and must be securely shared between parties that need to decrypt the data. Key management includes key generation, key exchange, key storage, and key destruction.</a:t>
            </a:r>
            <a:endParaRPr sz="2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9"/>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500"/>
              <a:buFont typeface="Arial"/>
              <a:buNone/>
            </a:pPr>
            <a:r>
              <a:rPr b="0" i="0" lang="en">
                <a:solidFill>
                  <a:schemeClr val="dk1"/>
                </a:solidFill>
                <a:latin typeface="Arial"/>
                <a:ea typeface="Arial"/>
                <a:cs typeface="Arial"/>
                <a:sym typeface="Arial"/>
              </a:rPr>
              <a:t>Strengths and weaknesses of symmetric key encryption</a:t>
            </a:r>
            <a:endParaRPr>
              <a:solidFill>
                <a:schemeClr val="dk1"/>
              </a:solidFill>
            </a:endParaRPr>
          </a:p>
        </p:txBody>
      </p:sp>
      <p:sp>
        <p:nvSpPr>
          <p:cNvPr id="165" name="Google Shape;165;p29"/>
          <p:cNvSpPr txBox="1"/>
          <p:nvPr>
            <p:ph idx="1" type="body"/>
          </p:nvPr>
        </p:nvSpPr>
        <p:spPr>
          <a:xfrm>
            <a:off x="822960" y="1581151"/>
            <a:ext cx="7543800" cy="2820668"/>
          </a:xfrm>
          <a:prstGeom prst="rect">
            <a:avLst/>
          </a:prstGeom>
          <a:noFill/>
          <a:ln>
            <a:noFill/>
          </a:ln>
        </p:spPr>
        <p:txBody>
          <a:bodyPr anchorCtr="0" anchor="t" bIns="34275" lIns="0" spcFirstLastPara="1" rIns="0" wrap="square" tIns="34275">
            <a:normAutofit fontScale="85000" lnSpcReduction="20000"/>
          </a:bodyPr>
          <a:lstStyle/>
          <a:p>
            <a:pPr indent="0" lvl="0" marL="63500" rtl="0" algn="l">
              <a:lnSpc>
                <a:spcPct val="110000"/>
              </a:lnSpc>
              <a:spcBef>
                <a:spcPts val="0"/>
              </a:spcBef>
              <a:spcAft>
                <a:spcPts val="0"/>
              </a:spcAft>
              <a:buNone/>
            </a:pPr>
            <a:r>
              <a:rPr b="0" i="0" lang="en" sz="1800">
                <a:solidFill>
                  <a:schemeClr val="dk1"/>
                </a:solidFill>
                <a:latin typeface="Arial"/>
                <a:ea typeface="Arial"/>
                <a:cs typeface="Arial"/>
                <a:sym typeface="Arial"/>
              </a:rPr>
              <a:t>Symmetric key encryption has several strengths, including:</a:t>
            </a:r>
            <a:endParaRPr/>
          </a:p>
          <a:p>
            <a:pPr indent="-97155" lvl="0" marL="63500" rtl="0" algn="l">
              <a:lnSpc>
                <a:spcPct val="110000"/>
              </a:lnSpc>
              <a:spcBef>
                <a:spcPts val="1100"/>
              </a:spcBef>
              <a:spcAft>
                <a:spcPts val="0"/>
              </a:spcAft>
              <a:buSzPct val="100000"/>
              <a:buFont typeface="Arial"/>
              <a:buChar char="•"/>
            </a:pPr>
            <a:r>
              <a:rPr b="0" i="0" lang="en" sz="1800">
                <a:solidFill>
                  <a:schemeClr val="dk1"/>
                </a:solidFill>
                <a:latin typeface="Arial"/>
                <a:ea typeface="Arial"/>
                <a:cs typeface="Arial"/>
                <a:sym typeface="Arial"/>
              </a:rPr>
              <a:t>Fast and efficient encryption and decryption</a:t>
            </a:r>
            <a:endParaRPr/>
          </a:p>
          <a:p>
            <a:pPr indent="-97155" lvl="0" marL="63500" rtl="0" algn="l">
              <a:lnSpc>
                <a:spcPct val="110000"/>
              </a:lnSpc>
              <a:spcBef>
                <a:spcPts val="1100"/>
              </a:spcBef>
              <a:spcAft>
                <a:spcPts val="0"/>
              </a:spcAft>
              <a:buSzPct val="100000"/>
              <a:buFont typeface="Arial"/>
              <a:buChar char="•"/>
            </a:pPr>
            <a:r>
              <a:rPr b="0" i="0" lang="en" sz="1800">
                <a:solidFill>
                  <a:schemeClr val="dk1"/>
                </a:solidFill>
                <a:latin typeface="Arial"/>
                <a:ea typeface="Arial"/>
                <a:cs typeface="Arial"/>
                <a:sym typeface="Arial"/>
              </a:rPr>
              <a:t>Strong encryption when using long keys</a:t>
            </a:r>
            <a:endParaRPr/>
          </a:p>
          <a:p>
            <a:pPr indent="-97155" lvl="0" marL="63500" rtl="0" algn="l">
              <a:lnSpc>
                <a:spcPct val="110000"/>
              </a:lnSpc>
              <a:spcBef>
                <a:spcPts val="1100"/>
              </a:spcBef>
              <a:spcAft>
                <a:spcPts val="0"/>
              </a:spcAft>
              <a:buSzPct val="100000"/>
              <a:buFont typeface="Arial"/>
              <a:buChar char="•"/>
            </a:pPr>
            <a:r>
              <a:rPr b="0" i="0" lang="en" sz="1800">
                <a:solidFill>
                  <a:schemeClr val="dk1"/>
                </a:solidFill>
                <a:latin typeface="Arial"/>
                <a:ea typeface="Arial"/>
                <a:cs typeface="Arial"/>
                <a:sym typeface="Arial"/>
              </a:rPr>
              <a:t>Easy to implement and use</a:t>
            </a:r>
            <a:endParaRPr/>
          </a:p>
          <a:p>
            <a:pPr indent="0" lvl="0" marL="63500" rtl="0" algn="l">
              <a:lnSpc>
                <a:spcPct val="110000"/>
              </a:lnSpc>
              <a:spcBef>
                <a:spcPts val="1100"/>
              </a:spcBef>
              <a:spcAft>
                <a:spcPts val="0"/>
              </a:spcAft>
              <a:buNone/>
            </a:pPr>
            <a:r>
              <a:rPr b="0" i="0" lang="en" sz="1800">
                <a:solidFill>
                  <a:schemeClr val="dk1"/>
                </a:solidFill>
                <a:latin typeface="Arial"/>
                <a:ea typeface="Arial"/>
                <a:cs typeface="Arial"/>
                <a:sym typeface="Arial"/>
              </a:rPr>
              <a:t>However, symmetric key encryption also has weaknesses, including:</a:t>
            </a:r>
            <a:endParaRPr/>
          </a:p>
          <a:p>
            <a:pPr indent="-97155" lvl="0" marL="63500" rtl="0" algn="l">
              <a:lnSpc>
                <a:spcPct val="110000"/>
              </a:lnSpc>
              <a:spcBef>
                <a:spcPts val="1100"/>
              </a:spcBef>
              <a:spcAft>
                <a:spcPts val="0"/>
              </a:spcAft>
              <a:buSzPct val="100000"/>
              <a:buFont typeface="Arial"/>
              <a:buChar char="•"/>
            </a:pPr>
            <a:r>
              <a:rPr b="0" i="0" lang="en" sz="1800">
                <a:solidFill>
                  <a:schemeClr val="dk1"/>
                </a:solidFill>
                <a:latin typeface="Arial"/>
                <a:ea typeface="Arial"/>
                <a:cs typeface="Arial"/>
                <a:sym typeface="Arial"/>
              </a:rPr>
              <a:t>The need to securely share the key between parties</a:t>
            </a:r>
            <a:endParaRPr/>
          </a:p>
          <a:p>
            <a:pPr indent="-97155" lvl="0" marL="63500" rtl="0" algn="l">
              <a:lnSpc>
                <a:spcPct val="110000"/>
              </a:lnSpc>
              <a:spcBef>
                <a:spcPts val="1100"/>
              </a:spcBef>
              <a:spcAft>
                <a:spcPts val="0"/>
              </a:spcAft>
              <a:buSzPct val="100000"/>
              <a:buFont typeface="Arial"/>
              <a:buChar char="•"/>
            </a:pPr>
            <a:r>
              <a:rPr b="0" i="0" lang="en" sz="1800">
                <a:solidFill>
                  <a:schemeClr val="dk1"/>
                </a:solidFill>
                <a:latin typeface="Arial"/>
                <a:ea typeface="Arial"/>
                <a:cs typeface="Arial"/>
                <a:sym typeface="Arial"/>
              </a:rPr>
              <a:t>The possibility of key compromise if the key is intercepted or stolen</a:t>
            </a:r>
            <a:endParaRPr/>
          </a:p>
          <a:p>
            <a:pPr indent="-97155" lvl="0" marL="63500" rtl="0" algn="l">
              <a:lnSpc>
                <a:spcPct val="110000"/>
              </a:lnSpc>
              <a:spcBef>
                <a:spcPts val="1100"/>
              </a:spcBef>
              <a:spcAft>
                <a:spcPts val="0"/>
              </a:spcAft>
              <a:buSzPct val="100000"/>
              <a:buFont typeface="Arial"/>
              <a:buChar char="•"/>
            </a:pPr>
            <a:r>
              <a:rPr b="0" i="0" lang="en" sz="1800">
                <a:solidFill>
                  <a:schemeClr val="dk1"/>
                </a:solidFill>
                <a:latin typeface="Arial"/>
                <a:ea typeface="Arial"/>
                <a:cs typeface="Arial"/>
                <a:sym typeface="Arial"/>
              </a:rPr>
              <a:t>The lack of key distribution and management in large-scale systems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30"/>
          <p:cNvSpPr txBox="1"/>
          <p:nvPr>
            <p:ph type="title"/>
          </p:nvPr>
        </p:nvSpPr>
        <p:spPr>
          <a:xfrm>
            <a:off x="800100" y="720338"/>
            <a:ext cx="7543800" cy="712895"/>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b="0" i="0" lang="en" sz="3000">
                <a:solidFill>
                  <a:schemeClr val="dk1"/>
                </a:solidFill>
                <a:latin typeface="Arial"/>
                <a:ea typeface="Arial"/>
                <a:cs typeface="Arial"/>
                <a:sym typeface="Arial"/>
              </a:rPr>
              <a:t>Examples of symmetric key encryption in practice</a:t>
            </a:r>
            <a:endParaRPr sz="3000">
              <a:solidFill>
                <a:schemeClr val="dk1"/>
              </a:solidFill>
            </a:endParaRPr>
          </a:p>
        </p:txBody>
      </p:sp>
      <p:sp>
        <p:nvSpPr>
          <p:cNvPr id="171" name="Google Shape;171;p30"/>
          <p:cNvSpPr txBox="1"/>
          <p:nvPr>
            <p:ph idx="1" type="body"/>
          </p:nvPr>
        </p:nvSpPr>
        <p:spPr>
          <a:xfrm>
            <a:off x="822959" y="1433234"/>
            <a:ext cx="7836946" cy="3293407"/>
          </a:xfrm>
          <a:prstGeom prst="rect">
            <a:avLst/>
          </a:prstGeom>
          <a:noFill/>
          <a:ln>
            <a:noFill/>
          </a:ln>
        </p:spPr>
        <p:txBody>
          <a:bodyPr anchorCtr="0" anchor="t" bIns="34275" lIns="0" spcFirstLastPara="1" rIns="0" wrap="square" tIns="34275">
            <a:normAutofit fontScale="85000" lnSpcReduction="20000"/>
          </a:bodyPr>
          <a:lstStyle/>
          <a:p>
            <a:pPr indent="0" lvl="0" marL="63500" rtl="0" algn="l">
              <a:lnSpc>
                <a:spcPct val="110000"/>
              </a:lnSpc>
              <a:spcBef>
                <a:spcPts val="0"/>
              </a:spcBef>
              <a:spcAft>
                <a:spcPts val="0"/>
              </a:spcAft>
              <a:buNone/>
            </a:pPr>
            <a:r>
              <a:rPr b="0" i="0" lang="en" sz="1500">
                <a:solidFill>
                  <a:schemeClr val="dk1"/>
                </a:solidFill>
                <a:latin typeface="Arial"/>
                <a:ea typeface="Arial"/>
                <a:cs typeface="Arial"/>
                <a:sym typeface="Arial"/>
              </a:rPr>
              <a:t>Symmetric key encryption is widely used in practice. Here are some examples:</a:t>
            </a:r>
            <a:endParaRPr/>
          </a:p>
          <a:p>
            <a:pPr indent="0" lvl="0" marL="63500" rtl="0" algn="l">
              <a:lnSpc>
                <a:spcPct val="110000"/>
              </a:lnSpc>
              <a:spcBef>
                <a:spcPts val="1100"/>
              </a:spcBef>
              <a:spcAft>
                <a:spcPts val="0"/>
              </a:spcAft>
              <a:buNone/>
            </a:pPr>
            <a:r>
              <a:rPr b="1" i="0" lang="en" sz="1500" u="sng">
                <a:solidFill>
                  <a:schemeClr val="dk1"/>
                </a:solidFill>
              </a:rPr>
              <a:t>1. Secure Socket Layer (SSL) and Transport Layer Security (TLS): </a:t>
            </a:r>
            <a:r>
              <a:rPr b="0" i="0" lang="en" sz="1500">
                <a:solidFill>
                  <a:schemeClr val="dk1"/>
                </a:solidFill>
                <a:latin typeface="Arial"/>
                <a:ea typeface="Arial"/>
                <a:cs typeface="Arial"/>
                <a:sym typeface="Arial"/>
              </a:rPr>
              <a:t>SSL and TLS are protocols used to secure internet communications, such as web browsing, email, and instant messaging. These protocols use symmetric key encryption to encrypt data exchanged between the client and server.</a:t>
            </a:r>
            <a:endParaRPr/>
          </a:p>
          <a:p>
            <a:pPr indent="0" lvl="0" marL="63500" rtl="0" algn="l">
              <a:lnSpc>
                <a:spcPct val="110000"/>
              </a:lnSpc>
              <a:spcBef>
                <a:spcPts val="1100"/>
              </a:spcBef>
              <a:spcAft>
                <a:spcPts val="0"/>
              </a:spcAft>
              <a:buNone/>
            </a:pPr>
            <a:r>
              <a:rPr b="1" lang="en" sz="1500" u="sng">
                <a:solidFill>
                  <a:schemeClr val="dk1"/>
                </a:solidFill>
              </a:rPr>
              <a:t>2</a:t>
            </a:r>
            <a:r>
              <a:rPr b="1" i="0" lang="en" sz="1500" u="sng">
                <a:solidFill>
                  <a:schemeClr val="dk1"/>
                </a:solidFill>
              </a:rPr>
              <a:t>. Virtual Private Networks (VPNs):</a:t>
            </a:r>
            <a:r>
              <a:rPr b="1" i="0" lang="en" sz="1500">
                <a:solidFill>
                  <a:schemeClr val="dk1"/>
                </a:solidFill>
              </a:rPr>
              <a:t> </a:t>
            </a:r>
            <a:r>
              <a:rPr b="0" i="0" lang="en" sz="1500">
                <a:solidFill>
                  <a:schemeClr val="dk1"/>
                </a:solidFill>
                <a:latin typeface="Arial"/>
                <a:ea typeface="Arial"/>
                <a:cs typeface="Arial"/>
                <a:sym typeface="Arial"/>
              </a:rPr>
              <a:t>A VPN is a secure tunnel that allows remote users to access a private network over the internet. VPNs use symmetric key encryption to protect the data transmitted between the remote user and the private network. For example, the OpenVPN protocol uses AES encryption for data encryption. </a:t>
            </a:r>
            <a:endParaRPr/>
          </a:p>
          <a:p>
            <a:pPr indent="0" lvl="0" marL="63500" rtl="0" algn="l">
              <a:lnSpc>
                <a:spcPct val="110000"/>
              </a:lnSpc>
              <a:spcBef>
                <a:spcPts val="1100"/>
              </a:spcBef>
              <a:spcAft>
                <a:spcPts val="0"/>
              </a:spcAft>
              <a:buNone/>
            </a:pPr>
            <a:r>
              <a:rPr b="1" lang="en" sz="1500" u="sng">
                <a:solidFill>
                  <a:schemeClr val="dk1"/>
                </a:solidFill>
              </a:rPr>
              <a:t>3</a:t>
            </a:r>
            <a:r>
              <a:rPr b="1" i="0" lang="en" sz="1500" u="sng">
                <a:solidFill>
                  <a:schemeClr val="dk1"/>
                </a:solidFill>
              </a:rPr>
              <a:t>. Wireless networks:</a:t>
            </a:r>
            <a:r>
              <a:rPr b="0" i="0" lang="en" sz="1500">
                <a:solidFill>
                  <a:schemeClr val="dk1"/>
                </a:solidFill>
                <a:latin typeface="Arial"/>
                <a:ea typeface="Arial"/>
                <a:cs typeface="Arial"/>
                <a:sym typeface="Arial"/>
              </a:rPr>
              <a:t> Wi-Fi networks use symmetric key encryption to protect data transmitted between devices and the wireless access point. The most widely used encryption standard for wireless networks is Wi-Fi Protected Access (WPA2), which uses AES encryption. </a:t>
            </a:r>
            <a:endParaRPr/>
          </a:p>
          <a:p>
            <a:pPr indent="0" lvl="0" marL="63500" rtl="0" algn="l">
              <a:lnSpc>
                <a:spcPct val="110000"/>
              </a:lnSpc>
              <a:spcBef>
                <a:spcPts val="1100"/>
              </a:spcBef>
              <a:spcAft>
                <a:spcPts val="0"/>
              </a:spcAft>
              <a:buNone/>
            </a:pPr>
            <a:r>
              <a:rPr b="1" lang="en" sz="1500" u="sng">
                <a:solidFill>
                  <a:schemeClr val="dk1"/>
                </a:solidFill>
              </a:rPr>
              <a:t>4</a:t>
            </a:r>
            <a:r>
              <a:rPr b="1" i="0" lang="en" sz="1500" u="sng">
                <a:solidFill>
                  <a:schemeClr val="dk1"/>
                </a:solidFill>
              </a:rPr>
              <a:t>. Messaging apps:</a:t>
            </a:r>
            <a:r>
              <a:rPr b="0" i="0" lang="en" sz="1500">
                <a:solidFill>
                  <a:schemeClr val="dk1"/>
                </a:solidFill>
                <a:latin typeface="Arial"/>
                <a:ea typeface="Arial"/>
                <a:cs typeface="Arial"/>
                <a:sym typeface="Arial"/>
              </a:rPr>
              <a:t> Many messaging apps, such as WhatsApp, Signal, and Telegram, use symmetric key encryption to protect the privacy of users' messages. The symmetric key is generated and shared between the sender and receiver, and then used to encrypt and decrypt messages.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500"/>
              <a:buFont typeface="Arial"/>
              <a:buNone/>
            </a:pPr>
            <a:r>
              <a:rPr b="0" i="0" lang="en">
                <a:solidFill>
                  <a:schemeClr val="dk1"/>
                </a:solidFill>
                <a:latin typeface="Arial"/>
                <a:ea typeface="Arial"/>
                <a:cs typeface="Arial"/>
                <a:sym typeface="Arial"/>
              </a:rPr>
              <a:t>Conclusion</a:t>
            </a:r>
            <a:endParaRPr>
              <a:solidFill>
                <a:schemeClr val="dk1"/>
              </a:solidFill>
            </a:endParaRPr>
          </a:p>
        </p:txBody>
      </p:sp>
      <p:sp>
        <p:nvSpPr>
          <p:cNvPr id="177" name="Google Shape;177;p31"/>
          <p:cNvSpPr txBox="1"/>
          <p:nvPr>
            <p:ph idx="1" type="body"/>
          </p:nvPr>
        </p:nvSpPr>
        <p:spPr>
          <a:xfrm>
            <a:off x="822960" y="1581151"/>
            <a:ext cx="7543800" cy="2820600"/>
          </a:xfrm>
          <a:prstGeom prst="rect">
            <a:avLst/>
          </a:prstGeom>
          <a:noFill/>
          <a:ln>
            <a:noFill/>
          </a:ln>
        </p:spPr>
        <p:txBody>
          <a:bodyPr anchorCtr="0" anchor="t" bIns="34275" lIns="0" spcFirstLastPara="1" rIns="0" wrap="square" tIns="34275">
            <a:normAutofit lnSpcReduction="10000"/>
          </a:bodyPr>
          <a:lstStyle/>
          <a:p>
            <a:pPr indent="0" lvl="0" marL="63500" rtl="0" algn="l">
              <a:lnSpc>
                <a:spcPct val="110000"/>
              </a:lnSpc>
              <a:spcBef>
                <a:spcPts val="0"/>
              </a:spcBef>
              <a:spcAft>
                <a:spcPts val="0"/>
              </a:spcAft>
              <a:buNone/>
            </a:pPr>
            <a:r>
              <a:rPr b="0" i="0" lang="en" sz="1800">
                <a:solidFill>
                  <a:schemeClr val="dk1"/>
                </a:solidFill>
                <a:latin typeface="Arial"/>
                <a:ea typeface="Arial"/>
                <a:cs typeface="Arial"/>
                <a:sym typeface="Arial"/>
              </a:rPr>
              <a:t>Symmetric key encryption is a powerful tool for protecting data from unauthorized access. It works by applying a mathematical algorithm to plain text to generate cipher text, using a single key for both encryption and decryption. While symmetric key encryption has strengths such as fast and efficient encryption and decryption and easy implementation, it also has weaknesses such as the need to securely share the key between parties and the possibility of key compromise. Overall, symmetric key encryption is widely used in various applications, such as secure communication, data storage, financial transactions, mobile devices, and the Internet of Things.</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2"/>
          <p:cNvPicPr preferRelativeResize="0"/>
          <p:nvPr/>
        </p:nvPicPr>
        <p:blipFill>
          <a:blip r:embed="rId3">
            <a:alphaModFix/>
          </a:blip>
          <a:stretch>
            <a:fillRect/>
          </a:stretch>
        </p:blipFill>
        <p:spPr>
          <a:xfrm>
            <a:off x="948900" y="842963"/>
            <a:ext cx="3209925" cy="3457575"/>
          </a:xfrm>
          <a:prstGeom prst="rect">
            <a:avLst/>
          </a:prstGeom>
          <a:noFill/>
          <a:ln>
            <a:noFill/>
          </a:ln>
        </p:spPr>
      </p:pic>
      <p:sp>
        <p:nvSpPr>
          <p:cNvPr id="183" name="Google Shape;183;p32"/>
          <p:cNvSpPr txBox="1"/>
          <p:nvPr/>
        </p:nvSpPr>
        <p:spPr>
          <a:xfrm>
            <a:off x="4876725" y="1817500"/>
            <a:ext cx="170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Thank you</a:t>
            </a:r>
            <a:endParaRPr sz="2200"/>
          </a:p>
        </p:txBody>
      </p:sp>
      <p:sp>
        <p:nvSpPr>
          <p:cNvPr id="184" name="Google Shape;184;p32"/>
          <p:cNvSpPr txBox="1"/>
          <p:nvPr/>
        </p:nvSpPr>
        <p:spPr>
          <a:xfrm>
            <a:off x="1479700" y="4242975"/>
            <a:ext cx="23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https://xkcd.com/2634/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152400" y="0"/>
            <a:ext cx="8839198" cy="3951525"/>
          </a:xfrm>
          <a:prstGeom prst="rect">
            <a:avLst/>
          </a:prstGeom>
          <a:noFill/>
          <a:ln>
            <a:noFill/>
          </a:ln>
        </p:spPr>
      </p:pic>
      <p:sp>
        <p:nvSpPr>
          <p:cNvPr id="70" name="Google Shape;70;p15"/>
          <p:cNvSpPr txBox="1"/>
          <p:nvPr/>
        </p:nvSpPr>
        <p:spPr>
          <a:xfrm>
            <a:off x="280200" y="3976625"/>
            <a:ext cx="6822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ibre Franklin"/>
                <a:ea typeface="Libre Franklin"/>
                <a:cs typeface="Libre Franklin"/>
                <a:sym typeface="Libre Franklin"/>
              </a:rPr>
              <a:t>Data in the packets is exposed! Someone with access to the router can potential gain access to your data packets! </a:t>
            </a:r>
            <a:endParaRPr>
              <a:latin typeface="Libre Franklin"/>
              <a:ea typeface="Libre Franklin"/>
              <a:cs typeface="Libre Franklin"/>
              <a:sym typeface="Libre Franklin"/>
            </a:endParaRPr>
          </a:p>
          <a:p>
            <a:pPr indent="0" lvl="0" marL="0" rtl="0" algn="ctr">
              <a:spcBef>
                <a:spcPts val="0"/>
              </a:spcBef>
              <a:spcAft>
                <a:spcPts val="0"/>
              </a:spcAft>
              <a:buNone/>
            </a:pPr>
            <a:r>
              <a:rPr lang="en" sz="1800">
                <a:solidFill>
                  <a:schemeClr val="dk1"/>
                </a:solidFill>
                <a:latin typeface="Libre Franklin"/>
                <a:ea typeface="Libre Franklin"/>
                <a:cs typeface="Libre Franklin"/>
                <a:sym typeface="Libre Franklin"/>
              </a:rPr>
              <a:t>What to we do then? </a:t>
            </a:r>
            <a:endParaRPr sz="1800">
              <a:latin typeface="Libre Franklin"/>
              <a:ea typeface="Libre Franklin"/>
              <a:cs typeface="Libre Franklin"/>
              <a:sym typeface="Libre Frankl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1589700" y="499000"/>
            <a:ext cx="5715000" cy="4400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3F3F3F"/>
              </a:buClr>
              <a:buSzPts val="3500"/>
              <a:buFont typeface="Bookman Old Style"/>
              <a:buNone/>
            </a:pPr>
            <a:r>
              <a:rPr lang="en"/>
              <a:t>Introduction to Encryption </a:t>
            </a:r>
            <a:endParaRPr/>
          </a:p>
        </p:txBody>
      </p:sp>
      <p:sp>
        <p:nvSpPr>
          <p:cNvPr id="81" name="Google Shape;81;p17"/>
          <p:cNvSpPr txBox="1"/>
          <p:nvPr>
            <p:ph idx="1" type="body"/>
          </p:nvPr>
        </p:nvSpPr>
        <p:spPr>
          <a:xfrm>
            <a:off x="822960" y="1581151"/>
            <a:ext cx="7543800" cy="2820668"/>
          </a:xfrm>
          <a:prstGeom prst="rect">
            <a:avLst/>
          </a:prstGeom>
          <a:noFill/>
          <a:ln>
            <a:noFill/>
          </a:ln>
        </p:spPr>
        <p:txBody>
          <a:bodyPr anchorCtr="0" anchor="t" bIns="34275" lIns="0" spcFirstLastPara="1" rIns="0" wrap="square" tIns="34275">
            <a:normAutofit/>
          </a:bodyPr>
          <a:lstStyle/>
          <a:p>
            <a:pPr indent="0" lvl="0" marL="63500" rtl="0" algn="l">
              <a:lnSpc>
                <a:spcPct val="110000"/>
              </a:lnSpc>
              <a:spcBef>
                <a:spcPts val="0"/>
              </a:spcBef>
              <a:spcAft>
                <a:spcPts val="0"/>
              </a:spcAft>
              <a:buNone/>
            </a:pPr>
            <a:r>
              <a:rPr b="0" i="0" lang="en" sz="2100">
                <a:solidFill>
                  <a:schemeClr val="dk1"/>
                </a:solidFill>
                <a:latin typeface="Arial"/>
                <a:ea typeface="Arial"/>
                <a:cs typeface="Arial"/>
                <a:sym typeface="Arial"/>
              </a:rPr>
              <a:t>Encryption is the process of converting plain text into cipher text to protect data from unauthorized access or theft. Encryption is a critical aspect of cybersecurity and is used in a wide range of applications, including secure communication, data storage, and financial transactions.</a:t>
            </a:r>
            <a:endParaRPr sz="2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500"/>
              <a:buFont typeface="Arial"/>
              <a:buNone/>
            </a:pPr>
            <a:r>
              <a:rPr b="0" i="0" lang="en">
                <a:solidFill>
                  <a:schemeClr val="dk1"/>
                </a:solidFill>
                <a:latin typeface="Arial"/>
                <a:ea typeface="Arial"/>
                <a:cs typeface="Arial"/>
                <a:sym typeface="Arial"/>
              </a:rPr>
              <a:t>What is symmetric key encryption?</a:t>
            </a:r>
            <a:r>
              <a:rPr lang="en"/>
              <a:t> </a:t>
            </a:r>
            <a:endParaRPr/>
          </a:p>
        </p:txBody>
      </p:sp>
      <p:sp>
        <p:nvSpPr>
          <p:cNvPr id="87" name="Google Shape;87;p18"/>
          <p:cNvSpPr txBox="1"/>
          <p:nvPr>
            <p:ph idx="1" type="body"/>
          </p:nvPr>
        </p:nvSpPr>
        <p:spPr>
          <a:xfrm>
            <a:off x="822950" y="1581150"/>
            <a:ext cx="4762200" cy="3122400"/>
          </a:xfrm>
          <a:prstGeom prst="rect">
            <a:avLst/>
          </a:prstGeom>
          <a:noFill/>
          <a:ln>
            <a:noFill/>
          </a:ln>
        </p:spPr>
        <p:txBody>
          <a:bodyPr anchorCtr="0" anchor="t" bIns="34275" lIns="0" spcFirstLastPara="1" rIns="0" wrap="square" tIns="34275">
            <a:normAutofit/>
          </a:bodyPr>
          <a:lstStyle/>
          <a:p>
            <a:pPr indent="0" lvl="0" marL="63500" rtl="0" algn="l">
              <a:lnSpc>
                <a:spcPct val="110000"/>
              </a:lnSpc>
              <a:spcBef>
                <a:spcPts val="0"/>
              </a:spcBef>
              <a:spcAft>
                <a:spcPts val="0"/>
              </a:spcAft>
              <a:buNone/>
            </a:pPr>
            <a:r>
              <a:rPr b="0" i="0" lang="en" sz="2100">
                <a:solidFill>
                  <a:schemeClr val="dk1"/>
                </a:solidFill>
                <a:latin typeface="Arial"/>
                <a:ea typeface="Arial"/>
                <a:cs typeface="Arial"/>
                <a:sym typeface="Arial"/>
              </a:rPr>
              <a:t>Symmetric key encryption, also known as secret key encryption, is a type of encryption that uses a single key to encrypt and decrypt data. The same key is used for both encryption and decryption, which means that the key must be kept secret from unauthorized parties.</a:t>
            </a:r>
            <a:endParaRPr sz="2100">
              <a:solidFill>
                <a:schemeClr val="dk1"/>
              </a:solidFill>
            </a:endParaRPr>
          </a:p>
        </p:txBody>
      </p:sp>
      <p:pic>
        <p:nvPicPr>
          <p:cNvPr id="88" name="Google Shape;88;p18"/>
          <p:cNvPicPr preferRelativeResize="0"/>
          <p:nvPr/>
        </p:nvPicPr>
        <p:blipFill>
          <a:blip r:embed="rId3">
            <a:alphaModFix/>
          </a:blip>
          <a:stretch>
            <a:fillRect/>
          </a:stretch>
        </p:blipFill>
        <p:spPr>
          <a:xfrm>
            <a:off x="5585250" y="1701200"/>
            <a:ext cx="3487749" cy="1903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0" i="0" lang="en" sz="3300">
                <a:solidFill>
                  <a:schemeClr val="dk1"/>
                </a:solidFill>
                <a:latin typeface="Arial"/>
                <a:ea typeface="Arial"/>
                <a:cs typeface="Arial"/>
                <a:sym typeface="Arial"/>
              </a:rPr>
              <a:t>How does symmetric key encryption work?</a:t>
            </a:r>
            <a:endParaRPr sz="3300">
              <a:solidFill>
                <a:schemeClr val="dk1"/>
              </a:solidFill>
            </a:endParaRPr>
          </a:p>
        </p:txBody>
      </p:sp>
      <p:sp>
        <p:nvSpPr>
          <p:cNvPr id="94" name="Google Shape;94;p19"/>
          <p:cNvSpPr txBox="1"/>
          <p:nvPr>
            <p:ph idx="1" type="body"/>
          </p:nvPr>
        </p:nvSpPr>
        <p:spPr>
          <a:xfrm>
            <a:off x="822960" y="1581151"/>
            <a:ext cx="7543800" cy="2820668"/>
          </a:xfrm>
          <a:prstGeom prst="rect">
            <a:avLst/>
          </a:prstGeom>
          <a:noFill/>
          <a:ln>
            <a:noFill/>
          </a:ln>
        </p:spPr>
        <p:txBody>
          <a:bodyPr anchorCtr="0" anchor="t" bIns="34275" lIns="0" spcFirstLastPara="1" rIns="0" wrap="square" tIns="34275">
            <a:normAutofit/>
          </a:bodyPr>
          <a:lstStyle/>
          <a:p>
            <a:pPr indent="0" lvl="0" marL="63500" rtl="0" algn="l">
              <a:lnSpc>
                <a:spcPct val="110000"/>
              </a:lnSpc>
              <a:spcBef>
                <a:spcPts val="0"/>
              </a:spcBef>
              <a:spcAft>
                <a:spcPts val="0"/>
              </a:spcAft>
              <a:buNone/>
            </a:pPr>
            <a:r>
              <a:rPr b="0" i="0" lang="en" sz="2100">
                <a:solidFill>
                  <a:schemeClr val="dk1"/>
                </a:solidFill>
                <a:latin typeface="Arial"/>
                <a:ea typeface="Arial"/>
                <a:cs typeface="Arial"/>
                <a:sym typeface="Arial"/>
              </a:rPr>
              <a:t>Symmetric key encryption works by applying a mathematical algorithm to the plain text to generate cipher text. The algorithm uses the secret key to transform the plain </a:t>
            </a:r>
            <a:r>
              <a:rPr lang="en" sz="2100">
                <a:solidFill>
                  <a:schemeClr val="dk1"/>
                </a:solidFill>
              </a:rPr>
              <a:t>data </a:t>
            </a:r>
            <a:r>
              <a:rPr b="0" i="0" lang="en" sz="2100">
                <a:solidFill>
                  <a:schemeClr val="dk1"/>
                </a:solidFill>
                <a:latin typeface="Arial"/>
                <a:ea typeface="Arial"/>
                <a:cs typeface="Arial"/>
                <a:sym typeface="Arial"/>
              </a:rPr>
              <a:t>into cipher </a:t>
            </a:r>
            <a:r>
              <a:rPr lang="en" sz="2100">
                <a:solidFill>
                  <a:schemeClr val="dk1"/>
                </a:solidFill>
              </a:rPr>
              <a:t>data</a:t>
            </a:r>
            <a:r>
              <a:rPr b="0" i="0" lang="en" sz="2100">
                <a:solidFill>
                  <a:schemeClr val="dk1"/>
                </a:solidFill>
                <a:latin typeface="Arial"/>
                <a:ea typeface="Arial"/>
                <a:cs typeface="Arial"/>
                <a:sym typeface="Arial"/>
              </a:rPr>
              <a:t>. The same key is used to decrypt the ciphered text back into </a:t>
            </a:r>
            <a:r>
              <a:rPr lang="en" sz="2100">
                <a:solidFill>
                  <a:schemeClr val="dk1"/>
                </a:solidFill>
              </a:rPr>
              <a:t>original data</a:t>
            </a:r>
            <a:r>
              <a:rPr b="0" i="0" lang="en" sz="2100">
                <a:solidFill>
                  <a:schemeClr val="dk1"/>
                </a:solidFill>
                <a:latin typeface="Arial"/>
                <a:ea typeface="Arial"/>
                <a:cs typeface="Arial"/>
                <a:sym typeface="Arial"/>
              </a:rPr>
              <a:t>.</a:t>
            </a:r>
            <a:endParaRPr sz="2400">
              <a:solidFill>
                <a:schemeClr val="dk1"/>
              </a:solidFill>
            </a:endParaRPr>
          </a:p>
        </p:txBody>
      </p:sp>
      <p:pic>
        <p:nvPicPr>
          <p:cNvPr id="95" name="Google Shape;95;p19"/>
          <p:cNvPicPr preferRelativeResize="0"/>
          <p:nvPr/>
        </p:nvPicPr>
        <p:blipFill rotWithShape="1">
          <a:blip r:embed="rId3">
            <a:alphaModFix/>
          </a:blip>
          <a:srcRect b="48894" l="9757" r="13888" t="22025"/>
          <a:stretch/>
        </p:blipFill>
        <p:spPr>
          <a:xfrm>
            <a:off x="822950" y="3371750"/>
            <a:ext cx="4776023" cy="1454600"/>
          </a:xfrm>
          <a:prstGeom prst="rect">
            <a:avLst/>
          </a:prstGeom>
          <a:noFill/>
          <a:ln>
            <a:noFill/>
          </a:ln>
        </p:spPr>
      </p:pic>
      <p:pic>
        <p:nvPicPr>
          <p:cNvPr id="96" name="Google Shape;96;p19"/>
          <p:cNvPicPr preferRelativeResize="0"/>
          <p:nvPr/>
        </p:nvPicPr>
        <p:blipFill rotWithShape="1">
          <a:blip r:embed="rId4">
            <a:alphaModFix/>
          </a:blip>
          <a:srcRect b="12266" l="26214" r="23129" t="27777"/>
          <a:stretch/>
        </p:blipFill>
        <p:spPr>
          <a:xfrm>
            <a:off x="5685825" y="3056537"/>
            <a:ext cx="3131981" cy="2085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500"/>
              <a:buFont typeface="Arial"/>
              <a:buNone/>
            </a:pPr>
            <a:r>
              <a:rPr b="0" i="0" lang="en">
                <a:solidFill>
                  <a:schemeClr val="dk1"/>
                </a:solidFill>
                <a:latin typeface="Arial"/>
                <a:ea typeface="Arial"/>
                <a:cs typeface="Arial"/>
                <a:sym typeface="Arial"/>
              </a:rPr>
              <a:t>Symmetric key encryption process</a:t>
            </a:r>
            <a:endParaRPr>
              <a:solidFill>
                <a:schemeClr val="dk1"/>
              </a:solidFill>
            </a:endParaRPr>
          </a:p>
        </p:txBody>
      </p:sp>
      <p:sp>
        <p:nvSpPr>
          <p:cNvPr id="102" name="Google Shape;102;p20"/>
          <p:cNvSpPr txBox="1"/>
          <p:nvPr>
            <p:ph idx="1" type="body"/>
          </p:nvPr>
        </p:nvSpPr>
        <p:spPr>
          <a:xfrm>
            <a:off x="822960" y="1581151"/>
            <a:ext cx="7543800" cy="2820600"/>
          </a:xfrm>
          <a:prstGeom prst="rect">
            <a:avLst/>
          </a:prstGeom>
          <a:noFill/>
          <a:ln>
            <a:noFill/>
          </a:ln>
        </p:spPr>
        <p:txBody>
          <a:bodyPr anchorCtr="0" anchor="t" bIns="34275" lIns="0" spcFirstLastPara="1" rIns="0" wrap="square" tIns="34275">
            <a:normAutofit fontScale="92500" lnSpcReduction="10000"/>
          </a:bodyPr>
          <a:lstStyle/>
          <a:p>
            <a:pPr indent="0" lvl="0" marL="63500" rtl="0" algn="l">
              <a:lnSpc>
                <a:spcPct val="110000"/>
              </a:lnSpc>
              <a:spcBef>
                <a:spcPts val="0"/>
              </a:spcBef>
              <a:spcAft>
                <a:spcPts val="0"/>
              </a:spcAft>
              <a:buNone/>
            </a:pPr>
            <a:r>
              <a:rPr b="0" i="0" lang="en" sz="1800">
                <a:solidFill>
                  <a:schemeClr val="dk1"/>
                </a:solidFill>
                <a:latin typeface="Arial"/>
                <a:ea typeface="Arial"/>
                <a:cs typeface="Arial"/>
                <a:sym typeface="Arial"/>
              </a:rPr>
              <a:t>The process of symmetric key encryption includes the following steps:</a:t>
            </a:r>
            <a:endParaRPr/>
          </a:p>
          <a:p>
            <a:pPr indent="-105727" lvl="0" marL="63500" rtl="0" algn="l">
              <a:lnSpc>
                <a:spcPct val="110000"/>
              </a:lnSpc>
              <a:spcBef>
                <a:spcPts val="1100"/>
              </a:spcBef>
              <a:spcAft>
                <a:spcPts val="0"/>
              </a:spcAft>
              <a:buSzPct val="100000"/>
              <a:buFont typeface="Bookman Old Style"/>
              <a:buAutoNum type="arabicPeriod"/>
            </a:pPr>
            <a:r>
              <a:rPr b="0" i="0" lang="en" sz="1800">
                <a:solidFill>
                  <a:schemeClr val="dk1"/>
                </a:solidFill>
                <a:latin typeface="Arial"/>
                <a:ea typeface="Arial"/>
                <a:cs typeface="Arial"/>
                <a:sym typeface="Arial"/>
              </a:rPr>
              <a:t>Key Generation: The key is generated randomly by the sender or a third party, and it must be kept secret from unauthorized parties.</a:t>
            </a:r>
            <a:endParaRPr/>
          </a:p>
          <a:p>
            <a:pPr indent="-105727" lvl="0" marL="63500" rtl="0" algn="l">
              <a:lnSpc>
                <a:spcPct val="110000"/>
              </a:lnSpc>
              <a:spcBef>
                <a:spcPts val="1100"/>
              </a:spcBef>
              <a:spcAft>
                <a:spcPts val="0"/>
              </a:spcAft>
              <a:buSzPct val="100000"/>
              <a:buFont typeface="Bookman Old Style"/>
              <a:buAutoNum type="arabicPeriod"/>
            </a:pPr>
            <a:r>
              <a:rPr b="0" i="0" lang="en" sz="1800">
                <a:solidFill>
                  <a:schemeClr val="dk1"/>
                </a:solidFill>
                <a:latin typeface="Arial"/>
                <a:ea typeface="Arial"/>
                <a:cs typeface="Arial"/>
                <a:sym typeface="Arial"/>
              </a:rPr>
              <a:t>Encryption: The sender uses the key and an encryption algorithm to convert the plain text into cipher text.</a:t>
            </a:r>
            <a:endParaRPr/>
          </a:p>
          <a:p>
            <a:pPr indent="-105727" lvl="0" marL="63500" rtl="0" algn="l">
              <a:lnSpc>
                <a:spcPct val="110000"/>
              </a:lnSpc>
              <a:spcBef>
                <a:spcPts val="1100"/>
              </a:spcBef>
              <a:spcAft>
                <a:spcPts val="0"/>
              </a:spcAft>
              <a:buSzPct val="100000"/>
              <a:buFont typeface="Bookman Old Style"/>
              <a:buAutoNum type="arabicPeriod"/>
            </a:pPr>
            <a:r>
              <a:rPr b="0" i="0" lang="en" sz="1800">
                <a:solidFill>
                  <a:schemeClr val="dk1"/>
                </a:solidFill>
                <a:latin typeface="Arial"/>
                <a:ea typeface="Arial"/>
                <a:cs typeface="Arial"/>
                <a:sym typeface="Arial"/>
              </a:rPr>
              <a:t>Transmission: The cipher text is sent to the receiver through a secure channel.</a:t>
            </a:r>
            <a:endParaRPr/>
          </a:p>
          <a:p>
            <a:pPr indent="-105727" lvl="0" marL="63500" rtl="0" algn="l">
              <a:lnSpc>
                <a:spcPct val="110000"/>
              </a:lnSpc>
              <a:spcBef>
                <a:spcPts val="1100"/>
              </a:spcBef>
              <a:spcAft>
                <a:spcPts val="0"/>
              </a:spcAft>
              <a:buSzPct val="100000"/>
              <a:buFont typeface="Bookman Old Style"/>
              <a:buAutoNum type="arabicPeriod"/>
            </a:pPr>
            <a:r>
              <a:rPr b="0" i="0" lang="en" sz="1800">
                <a:solidFill>
                  <a:schemeClr val="dk1"/>
                </a:solidFill>
                <a:latin typeface="Arial"/>
                <a:ea typeface="Arial"/>
                <a:cs typeface="Arial"/>
                <a:sym typeface="Arial"/>
              </a:rPr>
              <a:t>Decryption: The receiver uses the key and a decryption algorithm to convert the cipher text back into plain text.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21"/>
          <p:cNvSpPr txBox="1"/>
          <p:nvPr>
            <p:ph type="title"/>
          </p:nvPr>
        </p:nvSpPr>
        <p:spPr>
          <a:xfrm>
            <a:off x="822950" y="214950"/>
            <a:ext cx="7543800" cy="720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500"/>
              <a:buFont typeface="Arial"/>
              <a:buNone/>
            </a:pPr>
            <a:r>
              <a:rPr lang="en"/>
              <a:t>Types of symmetric key algorithms</a:t>
            </a:r>
            <a:endParaRPr>
              <a:solidFill>
                <a:schemeClr val="dk1"/>
              </a:solidFill>
            </a:endParaRPr>
          </a:p>
        </p:txBody>
      </p:sp>
      <p:sp>
        <p:nvSpPr>
          <p:cNvPr id="108" name="Google Shape;108;p21"/>
          <p:cNvSpPr txBox="1"/>
          <p:nvPr>
            <p:ph idx="1" type="body"/>
          </p:nvPr>
        </p:nvSpPr>
        <p:spPr>
          <a:xfrm>
            <a:off x="822950" y="1303025"/>
            <a:ext cx="7543800" cy="2259300"/>
          </a:xfrm>
          <a:prstGeom prst="rect">
            <a:avLst/>
          </a:prstGeom>
          <a:noFill/>
          <a:ln>
            <a:noFill/>
          </a:ln>
        </p:spPr>
        <p:txBody>
          <a:bodyPr anchorCtr="0" anchor="t" bIns="34275" lIns="0" spcFirstLastPara="1" rIns="0" wrap="square" tIns="34275">
            <a:normAutofit fontScale="92500" lnSpcReduction="20000"/>
          </a:bodyPr>
          <a:lstStyle/>
          <a:p>
            <a:pPr indent="0" lvl="0" marL="63500" rtl="0" algn="l">
              <a:lnSpc>
                <a:spcPct val="110000"/>
              </a:lnSpc>
              <a:spcBef>
                <a:spcPts val="0"/>
              </a:spcBef>
              <a:spcAft>
                <a:spcPts val="0"/>
              </a:spcAft>
              <a:buNone/>
            </a:pPr>
            <a:r>
              <a:rPr lang="en" sz="2100">
                <a:solidFill>
                  <a:schemeClr val="dk1"/>
                </a:solidFill>
              </a:rPr>
              <a:t>These algorithms are a type of cryptographic technique in which we have to use a shared secret key for both encryption and decryption. </a:t>
            </a:r>
            <a:endParaRPr sz="2100">
              <a:solidFill>
                <a:schemeClr val="dk1"/>
              </a:solidFill>
            </a:endParaRPr>
          </a:p>
          <a:p>
            <a:pPr indent="0" lvl="0" marL="63500" rtl="0" algn="l">
              <a:lnSpc>
                <a:spcPct val="110000"/>
              </a:lnSpc>
              <a:spcBef>
                <a:spcPts val="0"/>
              </a:spcBef>
              <a:spcAft>
                <a:spcPts val="0"/>
              </a:spcAft>
              <a:buNone/>
            </a:pPr>
            <a:r>
              <a:rPr lang="en" sz="2100">
                <a:solidFill>
                  <a:schemeClr val="dk1"/>
                </a:solidFill>
              </a:rPr>
              <a:t>Its types are:</a:t>
            </a:r>
            <a:endParaRPr b="0" i="0" sz="2100">
              <a:solidFill>
                <a:schemeClr val="dk1"/>
              </a:solidFill>
              <a:latin typeface="Arial"/>
              <a:ea typeface="Arial"/>
              <a:cs typeface="Arial"/>
              <a:sym typeface="Arial"/>
            </a:endParaRPr>
          </a:p>
          <a:p>
            <a:pPr indent="-123348" lvl="0" marL="63500" rtl="0" algn="l">
              <a:spcBef>
                <a:spcPts val="1100"/>
              </a:spcBef>
              <a:spcAft>
                <a:spcPts val="0"/>
              </a:spcAft>
              <a:buSzPct val="100000"/>
              <a:buChar char="•"/>
            </a:pPr>
            <a:r>
              <a:rPr b="1" lang="en" sz="2100">
                <a:solidFill>
                  <a:schemeClr val="dk1"/>
                </a:solidFill>
              </a:rPr>
              <a:t>Stream ciphers</a:t>
            </a:r>
            <a:endParaRPr b="1" sz="2100">
              <a:solidFill>
                <a:schemeClr val="dk1"/>
              </a:solidFill>
            </a:endParaRPr>
          </a:p>
          <a:p>
            <a:pPr indent="-123348" lvl="0" marL="63500" rtl="0" algn="l">
              <a:spcBef>
                <a:spcPts val="1100"/>
              </a:spcBef>
              <a:spcAft>
                <a:spcPts val="0"/>
              </a:spcAft>
              <a:buSzPct val="100000"/>
              <a:buChar char="•"/>
            </a:pPr>
            <a:r>
              <a:rPr b="1" i="0" lang="en" sz="2100">
                <a:solidFill>
                  <a:schemeClr val="dk1"/>
                </a:solidFill>
              </a:rPr>
              <a:t>Block ciphers</a:t>
            </a:r>
            <a:endParaRPr sz="2100"/>
          </a:p>
          <a:p>
            <a:pPr indent="0" lvl="0" marL="63500" rtl="0" algn="l">
              <a:lnSpc>
                <a:spcPct val="110000"/>
              </a:lnSpc>
              <a:spcBef>
                <a:spcPts val="1100"/>
              </a:spcBef>
              <a:spcAft>
                <a:spcPts val="0"/>
              </a:spcAft>
              <a:buNone/>
            </a:pPr>
            <a:r>
              <a:t/>
            </a:r>
            <a:endParaRPr sz="2100"/>
          </a:p>
        </p:txBody>
      </p:sp>
      <p:pic>
        <p:nvPicPr>
          <p:cNvPr id="109" name="Google Shape;109;p21"/>
          <p:cNvPicPr preferRelativeResize="0"/>
          <p:nvPr/>
        </p:nvPicPr>
        <p:blipFill rotWithShape="1">
          <a:blip r:embed="rId3">
            <a:alphaModFix/>
          </a:blip>
          <a:srcRect b="22765" l="8407" r="7938" t="11986"/>
          <a:stretch/>
        </p:blipFill>
        <p:spPr>
          <a:xfrm>
            <a:off x="822950" y="3064291"/>
            <a:ext cx="3749048" cy="2066182"/>
          </a:xfrm>
          <a:prstGeom prst="rect">
            <a:avLst/>
          </a:prstGeom>
          <a:noFill/>
          <a:ln>
            <a:noFill/>
          </a:ln>
        </p:spPr>
      </p:pic>
      <p:pic>
        <p:nvPicPr>
          <p:cNvPr id="110" name="Google Shape;110;p21"/>
          <p:cNvPicPr preferRelativeResize="0"/>
          <p:nvPr/>
        </p:nvPicPr>
        <p:blipFill rotWithShape="1">
          <a:blip r:embed="rId4">
            <a:alphaModFix/>
          </a:blip>
          <a:srcRect b="11478" l="3428" r="0" t="13794"/>
          <a:stretch/>
        </p:blipFill>
        <p:spPr>
          <a:xfrm>
            <a:off x="4743039" y="3086553"/>
            <a:ext cx="3623711" cy="198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522325" y="194350"/>
            <a:ext cx="7543800" cy="598500"/>
          </a:xfrm>
          <a:prstGeom prst="rect">
            <a:avLst/>
          </a:prstGeom>
        </p:spPr>
        <p:txBody>
          <a:bodyPr anchorCtr="0" anchor="b" bIns="34275" lIns="68575" spcFirstLastPara="1" rIns="68575" wrap="square" tIns="34275">
            <a:normAutofit/>
          </a:bodyPr>
          <a:lstStyle/>
          <a:p>
            <a:pPr indent="0" lvl="0" marL="63500" rtl="0" algn="l">
              <a:lnSpc>
                <a:spcPct val="110000"/>
              </a:lnSpc>
              <a:spcBef>
                <a:spcPts val="1100"/>
              </a:spcBef>
              <a:spcAft>
                <a:spcPts val="0"/>
              </a:spcAft>
              <a:buNone/>
            </a:pPr>
            <a:r>
              <a:rPr lang="en" sz="1800"/>
              <a:t>Stream Ciphers</a:t>
            </a:r>
            <a:endParaRPr/>
          </a:p>
        </p:txBody>
      </p:sp>
      <p:sp>
        <p:nvSpPr>
          <p:cNvPr id="116" name="Google Shape;116;p22"/>
          <p:cNvSpPr txBox="1"/>
          <p:nvPr>
            <p:ph idx="1" type="body"/>
          </p:nvPr>
        </p:nvSpPr>
        <p:spPr>
          <a:xfrm>
            <a:off x="522325" y="792850"/>
            <a:ext cx="7844400" cy="4233900"/>
          </a:xfrm>
          <a:prstGeom prst="rect">
            <a:avLst/>
          </a:prstGeom>
        </p:spPr>
        <p:txBody>
          <a:bodyPr anchorCtr="0" anchor="t" bIns="34275" lIns="0" spcFirstLastPara="1" rIns="0" wrap="square" tIns="34275">
            <a:normAutofit/>
          </a:bodyPr>
          <a:lstStyle/>
          <a:p>
            <a:pPr indent="-317500" lvl="0" marL="457200" rtl="0" algn="l">
              <a:spcBef>
                <a:spcPts val="900"/>
              </a:spcBef>
              <a:spcAft>
                <a:spcPts val="0"/>
              </a:spcAft>
              <a:buSzPts val="1400"/>
              <a:buChar char="●"/>
            </a:pPr>
            <a:r>
              <a:rPr lang="en"/>
              <a:t>It encrypts bits individually , one bit at a time.</a:t>
            </a:r>
            <a:endParaRPr/>
          </a:p>
          <a:p>
            <a:pPr indent="-317500" lvl="0" marL="457200" rtl="0" algn="l">
              <a:spcBef>
                <a:spcPts val="0"/>
              </a:spcBef>
              <a:spcAft>
                <a:spcPts val="0"/>
              </a:spcAft>
              <a:buSzPts val="1400"/>
              <a:buChar char="●"/>
            </a:pPr>
            <a:r>
              <a:rPr lang="en"/>
              <a:t>Each bit in plain text is encrypted with a key and decrypted back to plain text.</a:t>
            </a:r>
            <a:endParaRPr/>
          </a:p>
          <a:p>
            <a:pPr indent="-317500" lvl="0" marL="457200" rtl="0" algn="l">
              <a:spcBef>
                <a:spcPts val="0"/>
              </a:spcBef>
              <a:spcAft>
                <a:spcPts val="0"/>
              </a:spcAft>
              <a:buSzPts val="1400"/>
              <a:buChar char="●"/>
            </a:pPr>
            <a:r>
              <a:t/>
            </a:r>
            <a:endParaRPr/>
          </a:p>
        </p:txBody>
      </p:sp>
      <p:pic>
        <p:nvPicPr>
          <p:cNvPr id="117" name="Google Shape;117;p22"/>
          <p:cNvPicPr preferRelativeResize="0"/>
          <p:nvPr/>
        </p:nvPicPr>
        <p:blipFill>
          <a:blip r:embed="rId3">
            <a:alphaModFix/>
          </a:blip>
          <a:stretch>
            <a:fillRect/>
          </a:stretch>
        </p:blipFill>
        <p:spPr>
          <a:xfrm>
            <a:off x="484863" y="1708875"/>
            <a:ext cx="7919325" cy="308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